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0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/>
    <p:restoredTop sz="94692"/>
  </p:normalViewPr>
  <p:slideViewPr>
    <p:cSldViewPr snapToGrid="0" snapToObjects="1">
      <p:cViewPr varScale="1">
        <p:scale>
          <a:sx n="114" d="100"/>
          <a:sy n="114" d="100"/>
        </p:scale>
        <p:origin x="37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View from plane wing">
            <a:extLst>
              <a:ext uri="{FF2B5EF4-FFF2-40B4-BE49-F238E27FC236}">
                <a16:creationId xmlns:a16="http://schemas.microsoft.com/office/drawing/2014/main" id="{951925AB-EC37-C78E-694B-4679E460E9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24787" b="1"/>
          <a:stretch>
            <a:fillRect/>
          </a:stretch>
        </p:blipFill>
        <p:spPr>
          <a:xfrm>
            <a:off x="2" y="-22"/>
            <a:ext cx="9143998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11893" y="2511887"/>
            <a:ext cx="6858003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70780" y="1682484"/>
            <a:ext cx="6858003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4" y="728897"/>
            <a:ext cx="4089397" cy="3728614"/>
          </a:xfrm>
        </p:spPr>
        <p:txBody>
          <a:bodyPr anchor="t">
            <a:normAutofit/>
          </a:bodyPr>
          <a:lstStyle/>
          <a:p>
            <a:pPr algn="r"/>
            <a:r>
              <a:rPr lang="en-IN" sz="4500">
                <a:solidFill>
                  <a:srgbClr val="FFFFFF"/>
                </a:solidFill>
              </a:rPr>
              <a:t>British Airways Customer Review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4291" y="4629217"/>
            <a:ext cx="4087109" cy="1499873"/>
          </a:xfrm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IN" sz="3000">
                <a:solidFill>
                  <a:srgbClr val="FFFFFF"/>
                </a:solidFill>
              </a:rPr>
              <a:t>Data-Driven Insights and Recommendations</a:t>
            </a:r>
          </a:p>
          <a:p>
            <a:pPr algn="r">
              <a:lnSpc>
                <a:spcPct val="90000"/>
              </a:lnSpc>
            </a:pPr>
            <a:r>
              <a:rPr lang="en-IN" sz="3000">
                <a:solidFill>
                  <a:srgbClr val="FFFFFF"/>
                </a:solidFill>
              </a:rPr>
              <a:t>July 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IN" sz="3100">
                <a:solidFill>
                  <a:srgbClr val="FFFFFF"/>
                </a:solidFill>
              </a:rPr>
              <a:t>Project Overview &amp; Methodology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2500"/>
              <a:t>Objective: Analyze British Airways customer reviews to extract insights.</a:t>
            </a:r>
          </a:p>
          <a:p>
            <a:pPr>
              <a:lnSpc>
                <a:spcPct val="90000"/>
              </a:lnSpc>
            </a:pPr>
            <a:r>
              <a:rPr lang="en-IN" sz="2500"/>
              <a:t>• Web scraping: 3,949 reviews from AirlineQuality.com</a:t>
            </a:r>
          </a:p>
          <a:p>
            <a:pPr>
              <a:lnSpc>
                <a:spcPct val="90000"/>
              </a:lnSpc>
            </a:pPr>
            <a:r>
              <a:rPr lang="en-IN" sz="2500"/>
              <a:t>• Data cleaning: Missing values handled, feature engineering done</a:t>
            </a:r>
          </a:p>
          <a:p>
            <a:pPr>
              <a:lnSpc>
                <a:spcPct val="90000"/>
              </a:lnSpc>
            </a:pPr>
            <a:r>
              <a:rPr lang="en-IN" sz="2500"/>
              <a:t>• Sentiment analysis using VADER</a:t>
            </a:r>
          </a:p>
          <a:p>
            <a:pPr>
              <a:lnSpc>
                <a:spcPct val="90000"/>
              </a:lnSpc>
            </a:pPr>
            <a:r>
              <a:rPr lang="en-IN" sz="2500"/>
              <a:t>• TF-IDF vectorization and keyword insights</a:t>
            </a:r>
          </a:p>
          <a:p>
            <a:pPr>
              <a:lnSpc>
                <a:spcPct val="90000"/>
              </a:lnSpc>
            </a:pPr>
            <a:r>
              <a:rPr lang="en-IN" sz="2500"/>
              <a:t>• Random Forest model used for classification (95% accuracy)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98" y="525982"/>
            <a:ext cx="3212237" cy="1200361"/>
          </a:xfrm>
        </p:spPr>
        <p:txBody>
          <a:bodyPr anchor="b">
            <a:normAutofit/>
          </a:bodyPr>
          <a:lstStyle/>
          <a:p>
            <a:r>
              <a:rPr lang="en-IN" sz="3100"/>
              <a:t>Key Insights from EDA &amp; Sentiment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399" y="1944913"/>
            <a:ext cx="30175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799" y="2031101"/>
            <a:ext cx="3212238" cy="351194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2000" dirty="0"/>
              <a:t>Traveler Recommendation:</a:t>
            </a:r>
          </a:p>
          <a:p>
            <a:pPr marL="0" indent="0">
              <a:buNone/>
            </a:pPr>
            <a:endParaRPr lang="en-IN" sz="1600" dirty="0"/>
          </a:p>
          <a:p>
            <a:r>
              <a:rPr lang="en-IN" sz="1600" dirty="0"/>
              <a:t>78% of business travellers did not recommend BA</a:t>
            </a:r>
          </a:p>
          <a:p>
            <a:r>
              <a:rPr lang="en-IN" sz="1600" dirty="0"/>
              <a:t> 64% of economy travellers did not recommend BA</a:t>
            </a:r>
          </a:p>
          <a:p>
            <a:r>
              <a:rPr lang="en-IN" sz="1600" dirty="0"/>
              <a:t>Solo leisure travellers were more balanced (55% no, 45% yes)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61965" y="6072626"/>
            <a:ext cx="740664" cy="1155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6109" y="1694387"/>
            <a:ext cx="740664" cy="88751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2594" y="354959"/>
            <a:ext cx="4638730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9E04E0D0-E965-FC0E-0EA8-878D7B3BE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803" y="1903802"/>
            <a:ext cx="4221014" cy="28175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FCF004-4EC1-4E2D-613F-70AD57B42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98" y="525982"/>
            <a:ext cx="3212237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Recommendation by seat types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399" y="1944913"/>
            <a:ext cx="30175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666B8-3AE1-967D-B306-1CCD170CC9E0}"/>
              </a:ext>
            </a:extLst>
          </p:cNvPr>
          <p:cNvSpPr txBox="1"/>
          <p:nvPr/>
        </p:nvSpPr>
        <p:spPr>
          <a:xfrm>
            <a:off x="483799" y="2031101"/>
            <a:ext cx="3212238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Economy Class</a:t>
            </a:r>
            <a:r>
              <a:rPr lang="en-US" sz="1200" dirty="0"/>
              <a:t> passengers are the </a:t>
            </a:r>
            <a:r>
              <a:rPr lang="en-US" sz="1200" b="1" dirty="0"/>
              <a:t>least satisfied</a:t>
            </a:r>
            <a:r>
              <a:rPr lang="en-US" sz="1200" dirty="0"/>
              <a:t>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Only </a:t>
            </a:r>
            <a:r>
              <a:rPr lang="en-US" sz="1200" b="1" dirty="0"/>
              <a:t>35.2% recommend</a:t>
            </a:r>
            <a:r>
              <a:rPr lang="en-US" sz="1200" dirty="0"/>
              <a:t> British Airways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A striking </a:t>
            </a:r>
            <a:r>
              <a:rPr lang="en-US" sz="1200" b="1" dirty="0"/>
              <a:t>64.8% do not recommend</a:t>
            </a:r>
            <a:endParaRPr lang="en-US" sz="12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Business Class</a:t>
            </a:r>
            <a:r>
              <a:rPr lang="en-US" sz="1200" dirty="0"/>
              <a:t> also shows mixed feedback: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 </a:t>
            </a:r>
            <a:r>
              <a:rPr lang="en-US" sz="1200" b="1" dirty="0"/>
              <a:t>45.8% recommend</a:t>
            </a:r>
            <a:r>
              <a:rPr lang="en-US" sz="1200" dirty="0"/>
              <a:t>, while </a:t>
            </a:r>
            <a:r>
              <a:rPr lang="en-US" sz="1200" b="1" dirty="0"/>
              <a:t>54.2% do not</a:t>
            </a:r>
            <a:endParaRPr lang="en-US" sz="1200" dirty="0"/>
          </a:p>
          <a:p>
            <a:pPr marL="171450" indent="-1714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Premium Economy</a:t>
            </a:r>
            <a:r>
              <a:rPr lang="en-US" sz="1200" dirty="0"/>
              <a:t> sees </a:t>
            </a:r>
            <a:r>
              <a:rPr lang="en-US" sz="1200" b="1" dirty="0"/>
              <a:t>low satisfaction</a:t>
            </a:r>
            <a:r>
              <a:rPr lang="en-US" sz="1200" dirty="0"/>
              <a:t> as well: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b="1" dirty="0"/>
              <a:t>59.7%</a:t>
            </a:r>
            <a:r>
              <a:rPr lang="en-US" sz="1200" dirty="0"/>
              <a:t> gave a non-recommendation</a:t>
            </a:r>
          </a:p>
          <a:p>
            <a:pPr marL="171450" indent="-17145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First Class</a:t>
            </a:r>
            <a:r>
              <a:rPr lang="en-US" sz="1200" dirty="0"/>
              <a:t> is the only seat type with </a:t>
            </a:r>
            <a:r>
              <a:rPr lang="en-US" sz="1200" b="1" dirty="0"/>
              <a:t>balanced sentiment</a:t>
            </a:r>
            <a:r>
              <a:rPr lang="en-US" sz="1200" dirty="0"/>
              <a:t>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Exactly </a:t>
            </a:r>
            <a:r>
              <a:rPr lang="en-US" sz="1200" b="1" dirty="0"/>
              <a:t>50% recommend</a:t>
            </a:r>
            <a:r>
              <a:rPr lang="en-US" sz="1200" dirty="0"/>
              <a:t>, </a:t>
            </a:r>
            <a:r>
              <a:rPr lang="en-US" sz="1200" b="1" dirty="0"/>
              <a:t>50% do not</a:t>
            </a:r>
            <a:endParaRPr lang="en-US" sz="12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61965" y="6072626"/>
            <a:ext cx="740664" cy="1155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6109" y="1694387"/>
            <a:ext cx="740664" cy="88751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2594" y="354959"/>
            <a:ext cx="4638730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number of blue and orange bars&#10;&#10;AI-generated content may be incorrect.">
            <a:extLst>
              <a:ext uri="{FF2B5EF4-FFF2-40B4-BE49-F238E27FC236}">
                <a16:creationId xmlns:a16="http://schemas.microsoft.com/office/drawing/2014/main" id="{8F5C712D-37FD-758F-3EFA-5C1517963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0803" y="1903802"/>
            <a:ext cx="4221014" cy="281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7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487837" y="2732147"/>
            <a:ext cx="5860051" cy="395784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646" y="517897"/>
            <a:ext cx="8333796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768" y="922644"/>
            <a:ext cx="3780214" cy="1169585"/>
          </a:xfrm>
        </p:spPr>
        <p:txBody>
          <a:bodyPr anchor="b">
            <a:normAutofit/>
          </a:bodyPr>
          <a:lstStyle/>
          <a:p>
            <a:r>
              <a:rPr lang="en-IN" sz="3500" dirty="0"/>
              <a:t>NLP + Modelling Insights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1785" y="2263365"/>
            <a:ext cx="37033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786" y="2508105"/>
            <a:ext cx="3780214" cy="3632493"/>
          </a:xfrm>
        </p:spPr>
        <p:txBody>
          <a:bodyPr anchor="ctr">
            <a:normAutofit/>
          </a:bodyPr>
          <a:lstStyle/>
          <a:p>
            <a:r>
              <a:rPr lang="en-IN" sz="1400" dirty="0"/>
              <a:t>Text Features (TF-IDF):</a:t>
            </a:r>
          </a:p>
          <a:p>
            <a:r>
              <a:rPr lang="en-IN" sz="1400" dirty="0"/>
              <a:t>Keywords like 'seat' and service' strongly linked to negative reviews</a:t>
            </a:r>
          </a:p>
          <a:p>
            <a:r>
              <a:rPr lang="en-IN" sz="1400" dirty="0"/>
              <a:t>58% of reviews mentioning 'seat' were negative out of a total of 2134</a:t>
            </a:r>
          </a:p>
          <a:p>
            <a:pPr marL="0" indent="0">
              <a:buNone/>
            </a:pPr>
            <a:r>
              <a:rPr lang="en-IN" sz="1400" dirty="0"/>
              <a:t>         reviews</a:t>
            </a:r>
          </a:p>
          <a:p>
            <a:r>
              <a:rPr lang="en-IN" sz="1400" dirty="0"/>
              <a:t> 60% of reviews mentioning ‘service' were negative out of a total of 1950 </a:t>
            </a:r>
          </a:p>
          <a:p>
            <a:pPr marL="0" indent="0">
              <a:buNone/>
            </a:pPr>
            <a:r>
              <a:rPr lang="en-IN" sz="1400" dirty="0"/>
              <a:t>      reviews that had service as a  keyword</a:t>
            </a:r>
          </a:p>
          <a:p>
            <a:endParaRPr lang="en-IN" sz="1700" dirty="0"/>
          </a:p>
          <a:p>
            <a:pPr marL="0" indent="0">
              <a:buNone/>
            </a:pPr>
            <a:r>
              <a:rPr lang="en-IN" sz="1700" dirty="0"/>
              <a:t> </a:t>
            </a:r>
          </a:p>
        </p:txBody>
      </p:sp>
      <p:pic>
        <p:nvPicPr>
          <p:cNvPr id="9" name="Picture 8" descr="A bar chart with numbers and text&#10;&#10;AI-generated content may be incorrect.">
            <a:extLst>
              <a:ext uri="{FF2B5EF4-FFF2-40B4-BE49-F238E27FC236}">
                <a16:creationId xmlns:a16="http://schemas.microsoft.com/office/drawing/2014/main" id="{0E343C8B-AF2D-13CC-80BB-6D7B375DD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940" y="774285"/>
            <a:ext cx="2875959" cy="2581173"/>
          </a:xfrm>
          <a:prstGeom prst="rect">
            <a:avLst/>
          </a:prstGeom>
        </p:spPr>
      </p:pic>
      <p:pic>
        <p:nvPicPr>
          <p:cNvPr id="11" name="Picture 10" descr="A bar graph with numbers and text&#10;&#10;AI-generated content may be incorrect.">
            <a:extLst>
              <a:ext uri="{FF2B5EF4-FFF2-40B4-BE49-F238E27FC236}">
                <a16:creationId xmlns:a16="http://schemas.microsoft.com/office/drawing/2014/main" id="{9F72FE2E-A3A1-2588-8D2A-730F20DEA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924" y="3575074"/>
            <a:ext cx="2883992" cy="25811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266396" cy="673460"/>
            <a:chOff x="0" y="823811"/>
            <a:chExt cx="355196" cy="6734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2123821"/>
            <a:ext cx="373130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225B0D8-217F-ABE9-A17D-D25533ACF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039" y="2330505"/>
            <a:ext cx="3958549" cy="397958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1400" b="1"/>
              <a:t>"Seat" Keyword vs. Seat Comfort Ratings</a:t>
            </a:r>
            <a:endParaRPr lang="en-IN" sz="140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1400"/>
              <a:t>Reviews mentioning the </a:t>
            </a:r>
            <a:r>
              <a:rPr lang="en-IN" sz="1400" b="1"/>
              <a:t>word "seat"</a:t>
            </a:r>
            <a:r>
              <a:rPr lang="en-IN" sz="1400"/>
              <a:t> show a strong correlation with </a:t>
            </a:r>
            <a:r>
              <a:rPr lang="en-IN" sz="1400" b="1"/>
              <a:t>low seat comfort ratings</a:t>
            </a:r>
            <a:r>
              <a:rPr lang="en-IN" sz="1400"/>
              <a:t> (1–2 stars).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1400"/>
              <a:t>These reviews are significantly overrepresented in the </a:t>
            </a:r>
            <a:r>
              <a:rPr lang="en-IN" sz="1400" b="1"/>
              <a:t>lowest rating tiers</a:t>
            </a:r>
            <a:r>
              <a:rPr lang="en-IN" sz="1400"/>
              <a:t> compared to the general pool of negative reviews.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1400"/>
              <a:t>Suggests discomfort is a key driver of dissatisfaction when “seat” is mentioned.</a:t>
            </a:r>
          </a:p>
          <a:p>
            <a:pPr>
              <a:lnSpc>
                <a:spcPct val="90000"/>
              </a:lnSpc>
            </a:pPr>
            <a:r>
              <a:rPr lang="en-IN" sz="1400" b="1"/>
              <a:t> "Service" Keyword vs. Cabin Service Ratings</a:t>
            </a:r>
            <a:endParaRPr lang="en-IN" sz="140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1400"/>
              <a:t>Similarly, reviews with the </a:t>
            </a:r>
            <a:r>
              <a:rPr lang="en-IN" sz="1400" b="1"/>
              <a:t>keyword "service"</a:t>
            </a:r>
            <a:r>
              <a:rPr lang="en-IN" sz="1400"/>
              <a:t> are heavily skewed toward </a:t>
            </a:r>
            <a:r>
              <a:rPr lang="en-IN" sz="1400" b="1"/>
              <a:t>low cabin staff service ratings</a:t>
            </a:r>
            <a:r>
              <a:rPr lang="en-IN" sz="1400"/>
              <a:t>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1400"/>
              <a:t>Over </a:t>
            </a:r>
            <a:r>
              <a:rPr lang="en-IN" sz="1400" b="1"/>
              <a:t>60% of such reviews rated service between 1 and 2</a:t>
            </a:r>
            <a:r>
              <a:rPr lang="en-IN" sz="1400"/>
              <a:t>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1400"/>
              <a:t>Indicates </a:t>
            </a:r>
            <a:r>
              <a:rPr lang="en-IN" sz="1400" b="1"/>
              <a:t>customer service issues are a critical pain point</a:t>
            </a:r>
            <a:r>
              <a:rPr lang="en-IN" sz="1400"/>
              <a:t> in overall passenger experience.</a:t>
            </a:r>
          </a:p>
          <a:p>
            <a:pPr>
              <a:lnSpc>
                <a:spcPct val="90000"/>
              </a:lnSpc>
            </a:pPr>
            <a:endParaRPr lang="en-US" sz="14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7447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bar chart&#10;&#10;AI-generated content may be incorrect.">
            <a:extLst>
              <a:ext uri="{FF2B5EF4-FFF2-40B4-BE49-F238E27FC236}">
                <a16:creationId xmlns:a16="http://schemas.microsoft.com/office/drawing/2014/main" id="{301D26A3-8CA9-73E0-81B6-72987015D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394" y="581892"/>
            <a:ext cx="3198420" cy="251875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05479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of a bar chart&#10;&#10;AI-generated content may be incorrect.">
            <a:extLst>
              <a:ext uri="{FF2B5EF4-FFF2-40B4-BE49-F238E27FC236}">
                <a16:creationId xmlns:a16="http://schemas.microsoft.com/office/drawing/2014/main" id="{8E543039-AD08-5C13-2BF7-35582BE0A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387" y="3707894"/>
            <a:ext cx="3053037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19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udy sky as seen from the aeroplane window">
            <a:extLst>
              <a:ext uri="{FF2B5EF4-FFF2-40B4-BE49-F238E27FC236}">
                <a16:creationId xmlns:a16="http://schemas.microsoft.com/office/drawing/2014/main" id="{26C3CC40-EEF4-E562-472B-C52EA43EB5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011" r="14573" b="1"/>
          <a:stretch>
            <a:fillRect/>
          </a:stretch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</p:spPr>
        <p:txBody>
          <a:bodyPr>
            <a:normAutofit/>
          </a:bodyPr>
          <a:lstStyle/>
          <a:p>
            <a:r>
              <a:rPr lang="en-IN" sz="3500"/>
              <a:t>Recommendations to British Airways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6487" y="2743200"/>
            <a:ext cx="3935505" cy="349687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1700"/>
              <a:t>Focus Areas for Improvement:</a:t>
            </a:r>
          </a:p>
          <a:p>
            <a:pPr>
              <a:lnSpc>
                <a:spcPct val="90000"/>
              </a:lnSpc>
            </a:pPr>
            <a:r>
              <a:rPr lang="en-IN" sz="1700"/>
              <a:t>• Enhance Seat Comfort and Layout</a:t>
            </a:r>
          </a:p>
          <a:p>
            <a:pPr>
              <a:lnSpc>
                <a:spcPct val="90000"/>
              </a:lnSpc>
            </a:pPr>
            <a:r>
              <a:rPr lang="en-IN" sz="1700"/>
              <a:t>• Train Cabin Staff for service consistency</a:t>
            </a:r>
          </a:p>
          <a:p>
            <a:pPr>
              <a:lnSpc>
                <a:spcPct val="90000"/>
              </a:lnSpc>
            </a:pPr>
            <a:r>
              <a:rPr lang="en-IN" sz="1700"/>
              <a:t>• Upgrade Inflight Entertainment systems</a:t>
            </a:r>
          </a:p>
          <a:p>
            <a:pPr>
              <a:lnSpc>
                <a:spcPct val="90000"/>
              </a:lnSpc>
            </a:pPr>
            <a:r>
              <a:rPr lang="en-IN" sz="1700"/>
              <a:t>• Use NLP tools to monitor real-time review trends</a:t>
            </a:r>
          </a:p>
          <a:p>
            <a:pPr>
              <a:lnSpc>
                <a:spcPct val="90000"/>
              </a:lnSpc>
            </a:pPr>
            <a:r>
              <a:rPr lang="en-IN" sz="1700"/>
              <a:t>Strategic Implementation:</a:t>
            </a:r>
          </a:p>
          <a:p>
            <a:pPr>
              <a:lnSpc>
                <a:spcPct val="90000"/>
              </a:lnSpc>
            </a:pPr>
            <a:r>
              <a:rPr lang="en-IN" sz="1700"/>
              <a:t>• Prioritize low-performing service areas</a:t>
            </a:r>
          </a:p>
          <a:p>
            <a:pPr>
              <a:lnSpc>
                <a:spcPct val="90000"/>
              </a:lnSpc>
            </a:pPr>
            <a:r>
              <a:rPr lang="en-IN" sz="1700"/>
              <a:t>• Design feedback loops from NLP dashboards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422</Words>
  <Application>Microsoft Macintosh PowerPoint</Application>
  <PresentationFormat>On-screen Show (4:3)</PresentationFormat>
  <Paragraphs>52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British Airways Customer Review Analysis</vt:lpstr>
      <vt:lpstr>Project Overview &amp; Methodology</vt:lpstr>
      <vt:lpstr>Key Insights from EDA &amp; Sentiment</vt:lpstr>
      <vt:lpstr>Recommendation by seat types</vt:lpstr>
      <vt:lpstr>NLP + Modelling Insights</vt:lpstr>
      <vt:lpstr>PowerPoint Presentation</vt:lpstr>
      <vt:lpstr>Recommendations to British Airways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Ratik Pant</cp:lastModifiedBy>
  <cp:revision>2</cp:revision>
  <dcterms:created xsi:type="dcterms:W3CDTF">2013-01-27T09:14:16Z</dcterms:created>
  <dcterms:modified xsi:type="dcterms:W3CDTF">2025-07-10T02:12:49Z</dcterms:modified>
  <cp:category/>
</cp:coreProperties>
</file>